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unknown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3" r:id="rId6"/>
    <p:sldId id="266" r:id="rId7"/>
    <p:sldId id="264" r:id="rId8"/>
    <p:sldId id="267" r:id="rId9"/>
    <p:sldId id="268" r:id="rId10"/>
    <p:sldId id="269" r:id="rId11"/>
    <p:sldId id="270" r:id="rId12"/>
    <p:sldId id="271" r:id="rId13"/>
    <p:sldId id="272" r:id="rId1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5" autoAdjust="0"/>
    <p:restoredTop sz="68844" autoAdjust="0"/>
  </p:normalViewPr>
  <p:slideViewPr>
    <p:cSldViewPr>
      <p:cViewPr>
        <p:scale>
          <a:sx n="78" d="100"/>
          <a:sy n="78" d="100"/>
        </p:scale>
        <p:origin x="-2544" y="-3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-2442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jpg>
</file>

<file path=ppt/media/image6.jpg>
</file>

<file path=ppt/media/image7.png>
</file>

<file path=ppt/media/image8.jpeg>
</file>

<file path=ppt/media/image9.jpe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975348-65C7-4E30-829F-ADBF67F8AD2B}" type="datetimeFigureOut">
              <a:rPr lang="de-DE" smtClean="0"/>
              <a:t>25.11.2013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CB60D4-54C9-4D27-9DD7-47BA08F3328E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4487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$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B60D4-54C9-4D27-9DD7-47BA08F3328E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09221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Bei der Fallschule wird die Rollenergie zum Aufstehen  verwendet</a:t>
            </a:r>
          </a:p>
          <a:p>
            <a:r>
              <a:rPr lang="de-DE" dirty="0" smtClean="0"/>
              <a:t>Bewegungsenergie des Angreifers wird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B60D4-54C9-4D27-9DD7-47BA08F3328E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4684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aseline="0" dirty="0" smtClean="0"/>
              <a:t>Friedvolle Grundhaltung: Japanische Kampkünste geprägt durchs Schwert: absolut tödliche Waffe. </a:t>
            </a:r>
            <a:endParaRPr lang="de-DE" baseline="0" dirty="0" smtClean="0"/>
          </a:p>
          <a:p>
            <a:r>
              <a:rPr lang="de-DE" baseline="0" dirty="0" smtClean="0"/>
              <a:t>Man </a:t>
            </a:r>
            <a:r>
              <a:rPr lang="de-DE" baseline="0" dirty="0" smtClean="0"/>
              <a:t>muss keinen Angriff annehmen! -&gt; Lockerheit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Schwert: </a:t>
            </a:r>
          </a:p>
          <a:p>
            <a:pPr marL="685800" lvl="1" indent="-228600">
              <a:buFont typeface="+mj-lt"/>
              <a:buAutoNum type="arabicPeriod"/>
            </a:pPr>
            <a:r>
              <a:rPr lang="de-DE" dirty="0" err="1" smtClean="0"/>
              <a:t>Sichi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Kumitachi</a:t>
            </a:r>
            <a:r>
              <a:rPr lang="de-DE" baseline="0" dirty="0" smtClean="0"/>
              <a:t>, </a:t>
            </a:r>
          </a:p>
          <a:p>
            <a:pPr marL="685800" lvl="1" indent="-228600">
              <a:buFont typeface="+mj-lt"/>
              <a:buAutoNum type="arabicPeriod"/>
            </a:pPr>
            <a:r>
              <a:rPr lang="de-DE" baseline="0" dirty="0" err="1" smtClean="0"/>
              <a:t>Henkaform</a:t>
            </a:r>
            <a:r>
              <a:rPr lang="de-DE" baseline="0" dirty="0" smtClean="0"/>
              <a:t> daraus </a:t>
            </a:r>
            <a:r>
              <a:rPr lang="de-DE" baseline="0" dirty="0" err="1" smtClean="0"/>
              <a:t>Kotegaeshi</a:t>
            </a:r>
            <a:endParaRPr lang="de-DE" baseline="0" dirty="0" smtClean="0"/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de-DE" baseline="0" dirty="0" smtClean="0"/>
              <a:t>Waffenlos: </a:t>
            </a:r>
          </a:p>
          <a:p>
            <a:pPr marL="685800" lvl="1" indent="-228600">
              <a:buFont typeface="+mj-lt"/>
              <a:buAutoNum type="arabicPeriod"/>
            </a:pPr>
            <a:r>
              <a:rPr lang="de-DE" baseline="0" dirty="0" err="1" smtClean="0"/>
              <a:t>Kotegaeshi</a:t>
            </a:r>
            <a:r>
              <a:rPr lang="de-DE" baseline="0" dirty="0" smtClean="0"/>
              <a:t> </a:t>
            </a:r>
            <a:endParaRPr lang="de-DE" baseline="0" dirty="0" smtClean="0"/>
          </a:p>
          <a:p>
            <a:pPr marL="685800" lvl="1" indent="-228600">
              <a:buFont typeface="+mj-lt"/>
              <a:buAutoNum type="arabicPeriod"/>
            </a:pPr>
            <a:r>
              <a:rPr lang="de-DE" baseline="0" dirty="0" err="1" smtClean="0"/>
              <a:t>Shihonage</a:t>
            </a:r>
            <a:r>
              <a:rPr lang="de-DE" baseline="0" dirty="0" smtClean="0"/>
              <a:t> ( Ich zeige die Bewegung parallel mit dem Schwert )</a:t>
            </a:r>
            <a:endParaRPr lang="de-DE" baseline="0" dirty="0" smtClean="0"/>
          </a:p>
          <a:p>
            <a:endParaRPr lang="de-DE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Jo </a:t>
            </a:r>
            <a:r>
              <a:rPr lang="de-DE" baseline="0" dirty="0" err="1" smtClean="0"/>
              <a:t>Dori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Shiho</a:t>
            </a:r>
            <a:r>
              <a:rPr lang="de-DE" baseline="0" dirty="0" smtClean="0"/>
              <a:t> Nage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Jo Nage: </a:t>
            </a:r>
            <a:r>
              <a:rPr lang="de-DE" baseline="0" dirty="0" err="1" smtClean="0"/>
              <a:t>Shiho</a:t>
            </a:r>
            <a:r>
              <a:rPr lang="de-DE" baseline="0" dirty="0" smtClean="0"/>
              <a:t> Nage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err="1" smtClean="0"/>
              <a:t>Kentaijo</a:t>
            </a:r>
            <a:r>
              <a:rPr lang="de-DE" baseline="0" dirty="0" smtClean="0"/>
              <a:t>: Ich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kentaijo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henka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wurf</a:t>
            </a:r>
            <a:r>
              <a:rPr lang="de-DE" baseline="0" dirty="0" smtClean="0"/>
              <a:t> form.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baseline="0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B60D4-54C9-4D27-9DD7-47BA08F3328E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3781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Aikido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hanmi</a:t>
            </a:r>
            <a:r>
              <a:rPr lang="de-DE" dirty="0" smtClean="0"/>
              <a:t>: Friedliche</a:t>
            </a:r>
            <a:r>
              <a:rPr lang="de-DE" baseline="0" dirty="0" smtClean="0"/>
              <a:t> Grundhaltung äußerst sich in unserer Grundstellung.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Grundfläche ein Dreieck. Schwerpunkt in der Mitte. Starke Linie:</a:t>
            </a:r>
            <a:r>
              <a:rPr lang="de-DE" baseline="0" dirty="0" smtClean="0"/>
              <a:t> Verbindungslinie zw. Füssen, Schwache Linie: senkrecht </a:t>
            </a:r>
            <a:r>
              <a:rPr lang="de-DE" baseline="0" dirty="0" smtClean="0"/>
              <a:t>dazu.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Für </a:t>
            </a:r>
            <a:r>
              <a:rPr lang="de-DE" baseline="0" dirty="0" smtClean="0"/>
              <a:t>eine Aikidotechnik ist es zwingend erforderlich, den Schwerpunkt des Angreifers außerhalb seiner Standfläche zu bringen.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Andererseits ist eigene Stabilität für einen Aikidoka von entscheidender Bedeutung</a:t>
            </a:r>
            <a:r>
              <a:rPr lang="de-DE" baseline="0" dirty="0" smtClean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Schwerpunkt von Jacob „bestimmen“.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B60D4-54C9-4D27-9DD7-47BA08F3328E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07720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 smtClean="0"/>
              <a:t>„Gib mir einen Punkt, auf dem ich stehen kann, und ich werde dir die Welt aus den Angeln heben“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Drehmoment</a:t>
            </a:r>
            <a:r>
              <a:rPr lang="de-DE" dirty="0" smtClean="0"/>
              <a:t>:</a:t>
            </a:r>
            <a:r>
              <a:rPr lang="de-DE" baseline="0" dirty="0" smtClean="0"/>
              <a:t> Kreuzvektorprodukt aus Ortsvektor und Kraft, oder wenn Kraft senkrecht auf Hebelarm wirkt: Hebelarm * Kraft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D.h. Man kann mit wenig Kraft, ein großes Drehmoment erreichen, wenn der Hebelarm lang ist</a:t>
            </a:r>
            <a:r>
              <a:rPr lang="de-DE" baseline="0" dirty="0" smtClean="0"/>
              <a:t>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B60D4-54C9-4D27-9DD7-47BA08F3328E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5087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Freiheitsgrade:</a:t>
            </a:r>
            <a:r>
              <a:rPr lang="de-DE" baseline="0" dirty="0" smtClean="0"/>
              <a:t> Schulter 3, (Höhe, Seite, Rotation des Oberarmes)</a:t>
            </a:r>
          </a:p>
          <a:p>
            <a:r>
              <a:rPr lang="de-DE" baseline="0" dirty="0" smtClean="0"/>
              <a:t>Zu 1. Rokkyu, Kote Gaeshi. Nicht die Schmerzeinwirkung ist entscheidend, sondern die Struktur</a:t>
            </a:r>
          </a:p>
          <a:p>
            <a:endParaRPr lang="de-DE" baseline="0" dirty="0" smtClean="0"/>
          </a:p>
          <a:p>
            <a:r>
              <a:rPr lang="de-DE" baseline="0" dirty="0" smtClean="0"/>
              <a:t>Zu 2. Shihonage, Irimi Nage, Kaitennage</a:t>
            </a:r>
            <a:r>
              <a:rPr lang="de-DE" dirty="0" smtClean="0"/>
              <a:t>.</a:t>
            </a:r>
          </a:p>
          <a:p>
            <a:endParaRPr lang="de-DE" dirty="0"/>
          </a:p>
          <a:p>
            <a:pPr marL="0" lvl="1">
              <a:defRPr/>
            </a:pPr>
            <a:r>
              <a:rPr lang="de-DE" dirty="0" smtClean="0"/>
              <a:t>Kokyu: Diese </a:t>
            </a:r>
            <a:r>
              <a:rPr lang="de-DE" dirty="0"/>
              <a:t>natürliche Arm- und Handhaltung haben Sie beim Anschieben von einem Auto</a:t>
            </a:r>
            <a:r>
              <a:rPr lang="de-DE" dirty="0" smtClean="0"/>
              <a:t>!)</a:t>
            </a:r>
          </a:p>
          <a:p>
            <a:pPr marL="0" lvl="1">
              <a:defRPr/>
            </a:pPr>
            <a:r>
              <a:rPr lang="de-DE" sz="1200" dirty="0" smtClean="0"/>
              <a:t>Mittellinie:</a:t>
            </a:r>
            <a:r>
              <a:rPr lang="de-DE" sz="1200" baseline="0" dirty="0" smtClean="0"/>
              <a:t> </a:t>
            </a:r>
            <a:r>
              <a:rPr lang="de-DE" sz="1200" dirty="0" smtClean="0"/>
              <a:t>treffen Sie beim Arbeiten mit einer Axt</a:t>
            </a:r>
          </a:p>
          <a:p>
            <a:pPr marL="0" lvl="1">
              <a:defRPr/>
            </a:pPr>
            <a:endParaRPr lang="de-DE" sz="1200" dirty="0" smtClean="0"/>
          </a:p>
          <a:p>
            <a:pPr marL="0" lvl="1">
              <a:defRPr/>
            </a:pPr>
            <a:endParaRPr lang="de-DE" dirty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B60D4-54C9-4D27-9DD7-47BA08F3328E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7780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de-DE" dirty="0" smtClean="0"/>
              <a:t>Das</a:t>
            </a:r>
            <a:r>
              <a:rPr lang="de-DE" baseline="0" dirty="0" smtClean="0"/>
              <a:t> gilt auch für eigenen Körper! Man muss Kraft aufwenden, um sich in Bewegung zu setzen, aber auch um die Bewegung zu beenden.</a:t>
            </a:r>
            <a:br>
              <a:rPr lang="de-DE" baseline="0" dirty="0" smtClean="0"/>
            </a:br>
            <a:r>
              <a:rPr lang="de-DE" baseline="0" dirty="0" smtClean="0"/>
              <a:t>Man kann den Angreifer in Bewegung halten, wenn man die stoppende Kräfte neutralisiert</a:t>
            </a:r>
          </a:p>
          <a:p>
            <a:pPr marL="228600" indent="-228600">
              <a:buFont typeface="+mj-lt"/>
              <a:buAutoNum type="arabicPeriod"/>
            </a:pPr>
            <a:r>
              <a:rPr lang="de-DE" baseline="0" dirty="0" smtClean="0"/>
              <a:t>+3. Um doppelte Masse zu beschleunigen, braucht man doppelte Kraft. Mit einfacher Kraft ist die Beschleunigung halb so groß.</a:t>
            </a:r>
            <a:br>
              <a:rPr lang="de-DE" baseline="0" dirty="0" smtClean="0"/>
            </a:br>
            <a:r>
              <a:rPr lang="de-DE" baseline="0" dirty="0" smtClean="0"/>
              <a:t>Man muss die Masse des Angreifers beachten! Die gleiche Kraft wirkt auch auf Aikidoka! Versucht man einen schweren Gegner zu stark zu beschleunigen kommt man evtl.. an eigene Grenzen!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B60D4-54C9-4D27-9DD7-47BA08F3328E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0346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Man überträgt viel Impuls, wenn man den ganzen Körper einsetzt!</a:t>
            </a:r>
          </a:p>
          <a:p>
            <a:r>
              <a:rPr lang="de-DE" dirty="0" smtClean="0"/>
              <a:t>In Aikido: direkter Zusammenstoß  wird vermeiden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B60D4-54C9-4D27-9DD7-47BA08F3328E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1198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Experiment mit eine Schnur mit einem</a:t>
            </a:r>
            <a:r>
              <a:rPr lang="de-DE" baseline="0" dirty="0" smtClean="0"/>
              <a:t> </a:t>
            </a:r>
            <a:r>
              <a:rPr lang="de-DE" dirty="0" smtClean="0"/>
              <a:t>Gewicht</a:t>
            </a:r>
            <a:r>
              <a:rPr lang="de-DE" baseline="0" dirty="0" smtClean="0"/>
              <a:t> dran!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B60D4-54C9-4D27-9DD7-47BA08F3328E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9376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Tanto</a:t>
            </a:r>
            <a:r>
              <a:rPr lang="de-DE" dirty="0" smtClean="0"/>
              <a:t> </a:t>
            </a:r>
            <a:r>
              <a:rPr lang="de-DE" dirty="0" err="1" smtClean="0"/>
              <a:t>Yokomen</a:t>
            </a:r>
            <a:r>
              <a:rPr lang="de-DE" dirty="0" smtClean="0"/>
              <a:t> </a:t>
            </a:r>
            <a:r>
              <a:rPr lang="de-DE" dirty="0" err="1" smtClean="0"/>
              <a:t>Uchi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B60D4-54C9-4D27-9DD7-47BA08F3328E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6891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4881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904656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5760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20" name="Datumsplatzhalter 5"/>
          <p:cNvSpPr>
            <a:spLocks noGrp="1"/>
          </p:cNvSpPr>
          <p:nvPr>
            <p:ph type="dt" sz="half" idx="2"/>
          </p:nvPr>
        </p:nvSpPr>
        <p:spPr>
          <a:xfrm>
            <a:off x="457200" y="6597352"/>
            <a:ext cx="2412000" cy="245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de-DE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21" name="Fußzeilenplatzhalter 6"/>
          <p:cNvSpPr>
            <a:spLocks noGrp="1"/>
          </p:cNvSpPr>
          <p:nvPr>
            <p:ph type="ftr" sz="quarter" idx="3"/>
          </p:nvPr>
        </p:nvSpPr>
        <p:spPr>
          <a:xfrm>
            <a:off x="3124200" y="6597352"/>
            <a:ext cx="5552256" cy="245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38338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620688"/>
            <a:ext cx="2170584" cy="2448272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5760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20" name="Datumsplatzhalter 5"/>
          <p:cNvSpPr>
            <a:spLocks noGrp="1"/>
          </p:cNvSpPr>
          <p:nvPr>
            <p:ph type="dt" sz="half" idx="2"/>
          </p:nvPr>
        </p:nvSpPr>
        <p:spPr>
          <a:xfrm>
            <a:off x="457200" y="6597352"/>
            <a:ext cx="2412000" cy="245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de-DE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21" name="Fußzeilenplatzhalter 6"/>
          <p:cNvSpPr>
            <a:spLocks noGrp="1"/>
          </p:cNvSpPr>
          <p:nvPr>
            <p:ph type="ftr" sz="quarter" idx="3"/>
          </p:nvPr>
        </p:nvSpPr>
        <p:spPr>
          <a:xfrm>
            <a:off x="3124200" y="6597352"/>
            <a:ext cx="5552256" cy="245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  <p:sp>
        <p:nvSpPr>
          <p:cNvPr id="6" name="Inhaltsplatzhalter 2"/>
          <p:cNvSpPr>
            <a:spLocks noGrp="1"/>
          </p:cNvSpPr>
          <p:nvPr>
            <p:ph idx="10"/>
          </p:nvPr>
        </p:nvSpPr>
        <p:spPr>
          <a:xfrm>
            <a:off x="2987824" y="620688"/>
            <a:ext cx="5688632" cy="5616624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idx="11"/>
          </p:nvPr>
        </p:nvSpPr>
        <p:spPr>
          <a:xfrm>
            <a:off x="467544" y="3429000"/>
            <a:ext cx="2170584" cy="2448272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5891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zwei Inhal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0" y="620688"/>
            <a:ext cx="4572000" cy="5904656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57606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20" name="Datumsplatzhalter 5"/>
          <p:cNvSpPr>
            <a:spLocks noGrp="1"/>
          </p:cNvSpPr>
          <p:nvPr>
            <p:ph type="dt" sz="half" idx="2"/>
          </p:nvPr>
        </p:nvSpPr>
        <p:spPr>
          <a:xfrm>
            <a:off x="457200" y="6597352"/>
            <a:ext cx="2412000" cy="245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de-DE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21" name="Fußzeilenplatzhalter 6"/>
          <p:cNvSpPr>
            <a:spLocks noGrp="1"/>
          </p:cNvSpPr>
          <p:nvPr>
            <p:ph type="ftr" sz="quarter" idx="3"/>
          </p:nvPr>
        </p:nvSpPr>
        <p:spPr>
          <a:xfrm>
            <a:off x="3124200" y="6597352"/>
            <a:ext cx="5552256" cy="245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  <p:sp>
        <p:nvSpPr>
          <p:cNvPr id="6" name="Inhaltsplatzhalter 2"/>
          <p:cNvSpPr>
            <a:spLocks noGrp="1"/>
          </p:cNvSpPr>
          <p:nvPr>
            <p:ph idx="10"/>
          </p:nvPr>
        </p:nvSpPr>
        <p:spPr>
          <a:xfrm>
            <a:off x="4633664" y="620688"/>
            <a:ext cx="4402832" cy="5904656"/>
          </a:xfrm>
        </p:spPr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29881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2" r="-54625"/>
          <a:stretch/>
        </p:blipFill>
        <p:spPr>
          <a:xfrm>
            <a:off x="-36512" y="6597384"/>
            <a:ext cx="14970761" cy="288000"/>
          </a:xfrm>
          <a:prstGeom prst="rect">
            <a:avLst/>
          </a:prstGeom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pic>
        <p:nvPicPr>
          <p:cNvPr id="9" name="Picture 2" descr="C:\Users\Alex_2\Desktop\Physik in Aikido\LNdW2013 physik in Aikido\vorlage kopf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-10604"/>
            <a:ext cx="9180512" cy="537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atumsplatzhalter 5"/>
          <p:cNvSpPr>
            <a:spLocks noGrp="1"/>
          </p:cNvSpPr>
          <p:nvPr>
            <p:ph type="dt" sz="half" idx="2"/>
          </p:nvPr>
        </p:nvSpPr>
        <p:spPr>
          <a:xfrm>
            <a:off x="457200" y="666936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>
          <a:xfrm>
            <a:off x="3124200" y="6669360"/>
            <a:ext cx="55522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012DFF-A20F-42EB-B385-2227F1A800E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5360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</p:sldLayoutIdLst>
  <p:timing>
    <p:tnLst>
      <p:par>
        <p:cTn id="1" dur="indefinite" restart="never" nodeType="tmRoot"/>
      </p:par>
    </p:tnLst>
  </p:timing>
  <p:hf sldNum="0"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OV"/><Relationship Id="rId1" Type="http://schemas.openxmlformats.org/officeDocument/2006/relationships/video" Target="NULL" TargetMode="External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8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Physik in der Kampfkunst Aikido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43608" y="3933056"/>
            <a:ext cx="7056784" cy="2135088"/>
          </a:xfrm>
        </p:spPr>
        <p:txBody>
          <a:bodyPr>
            <a:normAutofit fontScale="92500"/>
          </a:bodyPr>
          <a:lstStyle/>
          <a:p>
            <a:r>
              <a:rPr lang="de-DE" dirty="0" smtClean="0"/>
              <a:t>Alexander Kessler, 2. Dan (Dipl. Physiker)</a:t>
            </a:r>
          </a:p>
          <a:p>
            <a:r>
              <a:rPr lang="de-DE" dirty="0" smtClean="0"/>
              <a:t>Jacob Schmidt, 1. Dan (Psychologie und Sozialwissenschaften)</a:t>
            </a:r>
          </a:p>
          <a:p>
            <a:r>
              <a:rPr lang="de-DE" dirty="0" smtClean="0"/>
              <a:t>Konrad </a:t>
            </a:r>
            <a:r>
              <a:rPr lang="de-DE" dirty="0" err="1" smtClean="0"/>
              <a:t>Schergaut</a:t>
            </a:r>
            <a:r>
              <a:rPr lang="de-DE" dirty="0" smtClean="0"/>
              <a:t>, 2. Kyu (Dipl. </a:t>
            </a:r>
            <a:r>
              <a:rPr lang="de-DE" dirty="0" err="1" smtClean="0"/>
              <a:t>Infomatiker</a:t>
            </a:r>
            <a:r>
              <a:rPr lang="de-DE" dirty="0" smtClean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913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Drehimpulserhaltung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Physik in der Kampfkunst Aikido                                http://www.uni-jena.de/aikido</a:t>
            </a:r>
            <a:endParaRPr lang="de-DE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467543" y="1556792"/>
            <a:ext cx="4104456" cy="3888432"/>
            <a:chOff x="1763688" y="558157"/>
            <a:chExt cx="6048672" cy="5832648"/>
          </a:xfrm>
        </p:grpSpPr>
        <p:sp>
          <p:nvSpPr>
            <p:cNvPr id="10" name="Ellipse 9"/>
            <p:cNvSpPr/>
            <p:nvPr/>
          </p:nvSpPr>
          <p:spPr>
            <a:xfrm>
              <a:off x="3815916" y="2502373"/>
              <a:ext cx="1944216" cy="194421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/>
            <p:cNvSpPr/>
            <p:nvPr/>
          </p:nvSpPr>
          <p:spPr>
            <a:xfrm>
              <a:off x="1763688" y="558157"/>
              <a:ext cx="6048672" cy="5832648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12" y="3140283"/>
            <a:ext cx="727862" cy="721449"/>
          </a:xfrm>
        </p:spPr>
      </p:pic>
      <p:pic>
        <p:nvPicPr>
          <p:cNvPr id="13" name="Inhaltsplatzhalter 5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3" r="16070"/>
          <a:stretch/>
        </p:blipFill>
        <p:spPr>
          <a:xfrm>
            <a:off x="4788024" y="1533947"/>
            <a:ext cx="4171950" cy="4214242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feld 6"/>
              <p:cNvSpPr txBox="1"/>
              <p:nvPr/>
            </p:nvSpPr>
            <p:spPr>
              <a:xfrm>
                <a:off x="1331640" y="851298"/>
                <a:ext cx="234652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200" b="0" i="1" smtClean="0">
                          <a:latin typeface="Cambria Math"/>
                        </a:rPr>
                        <m:t>𝐿</m:t>
                      </m:r>
                      <m:r>
                        <a:rPr lang="de-DE" sz="3200" b="0" i="1" smtClean="0">
                          <a:latin typeface="Cambria Math"/>
                        </a:rPr>
                        <m:t>=</m:t>
                      </m:r>
                      <m:r>
                        <a:rPr lang="de-DE" sz="3200" b="0" i="1" smtClean="0">
                          <a:latin typeface="Cambria Math"/>
                        </a:rPr>
                        <m:t>𝑟</m:t>
                      </m:r>
                      <m:r>
                        <a:rPr lang="de-DE" sz="3200" b="0" i="1" smtClean="0">
                          <a:latin typeface="Cambria Math"/>
                          <a:ea typeface="Cambria Math"/>
                        </a:rPr>
                        <m:t>∙</m:t>
                      </m:r>
                      <m:r>
                        <a:rPr lang="de-DE" sz="3200" b="0" i="1" smtClean="0">
                          <a:latin typeface="Cambria Math"/>
                          <a:ea typeface="Cambria Math"/>
                        </a:rPr>
                        <m:t>𝑣</m:t>
                      </m:r>
                      <m:r>
                        <a:rPr lang="de-DE" sz="3200" b="0" i="1" smtClean="0">
                          <a:latin typeface="Cambria Math"/>
                          <a:ea typeface="Cambria Math"/>
                        </a:rPr>
                        <m:t>∙</m:t>
                      </m:r>
                      <m:r>
                        <a:rPr lang="de-DE" sz="3200" b="0" i="1" smtClean="0">
                          <a:latin typeface="Cambria Math"/>
                          <a:ea typeface="Cambria Math"/>
                        </a:rPr>
                        <m:t>𝑚</m:t>
                      </m:r>
                    </m:oMath>
                  </m:oMathPara>
                </a14:m>
                <a:endParaRPr lang="de-DE" sz="3200" dirty="0"/>
              </a:p>
            </p:txBody>
          </p:sp>
        </mc:Choice>
        <mc:Fallback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851298"/>
                <a:ext cx="2346523" cy="584775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Gerade Verbindung 13"/>
          <p:cNvCxnSpPr/>
          <p:nvPr/>
        </p:nvCxnSpPr>
        <p:spPr>
          <a:xfrm>
            <a:off x="467543" y="3501008"/>
            <a:ext cx="205222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hteck 14"/>
              <p:cNvSpPr/>
              <p:nvPr/>
            </p:nvSpPr>
            <p:spPr>
              <a:xfrm>
                <a:off x="1234355" y="2924944"/>
                <a:ext cx="518604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i="1">
                          <a:latin typeface="Cambria Math"/>
                        </a:rPr>
                        <m:t>𝑟</m:t>
                      </m:r>
                    </m:oMath>
                  </m:oMathPara>
                </a14:m>
                <a:endParaRPr lang="de-DE" sz="3600" dirty="0"/>
              </a:p>
            </p:txBody>
          </p:sp>
        </mc:Choice>
        <mc:Fallback xmlns="">
          <p:sp>
            <p:nvSpPr>
              <p:cNvPr id="15" name="Rechteck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4355" y="2924944"/>
                <a:ext cx="518604" cy="646331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Gerade Verbindung mit Pfeil 16"/>
          <p:cNvCxnSpPr/>
          <p:nvPr/>
        </p:nvCxnSpPr>
        <p:spPr>
          <a:xfrm>
            <a:off x="467543" y="3501008"/>
            <a:ext cx="0" cy="1296144"/>
          </a:xfrm>
          <a:prstGeom prst="straightConnector1">
            <a:avLst/>
          </a:prstGeom>
          <a:ln w="762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hteck 17"/>
              <p:cNvSpPr/>
              <p:nvPr/>
            </p:nvSpPr>
            <p:spPr>
              <a:xfrm>
                <a:off x="467543" y="3825914"/>
                <a:ext cx="554062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b="0" i="1" smtClean="0">
                          <a:solidFill>
                            <a:srgbClr val="C00000"/>
                          </a:solidFill>
                          <a:latin typeface="Cambria Math"/>
                        </a:rPr>
                        <m:t>𝑣</m:t>
                      </m:r>
                    </m:oMath>
                  </m:oMathPara>
                </a14:m>
                <a:endParaRPr lang="de-DE" sz="3600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18" name="Rechteck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3" y="3825914"/>
                <a:ext cx="554062" cy="646331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feld 18"/>
          <p:cNvSpPr txBox="1"/>
          <p:nvPr/>
        </p:nvSpPr>
        <p:spPr>
          <a:xfrm>
            <a:off x="4372181" y="789742"/>
            <a:ext cx="47718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/>
              <a:t>Viele </a:t>
            </a:r>
            <a:r>
              <a:rPr lang="de-DE" sz="2800" dirty="0" err="1" smtClean="0"/>
              <a:t>Aikidotechniken</a:t>
            </a:r>
            <a:r>
              <a:rPr lang="de-DE" sz="2800" dirty="0" smtClean="0"/>
              <a:t> werden </a:t>
            </a:r>
            <a:br>
              <a:rPr lang="de-DE" sz="2800" dirty="0" smtClean="0"/>
            </a:br>
            <a:r>
              <a:rPr lang="de-DE" sz="2800" dirty="0" smtClean="0"/>
              <a:t>auf einer Spiralbahn ausgeführt</a:t>
            </a:r>
          </a:p>
        </p:txBody>
      </p:sp>
    </p:spTree>
    <p:extLst>
      <p:ext uri="{BB962C8B-B14F-4D97-AF65-F5344CB8AC3E}">
        <p14:creationId xmlns:p14="http://schemas.microsoft.com/office/powerpoint/2010/main" val="120307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340768"/>
            <a:ext cx="4032448" cy="4795734"/>
          </a:xfrm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Drehimpulserhaltung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Physik in der Kampfkunst Aikido                                http://www.uni-jena.de/aikido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Inhaltsplatzhalter 6"/>
              <p:cNvSpPr>
                <a:spLocks noGrp="1"/>
              </p:cNvSpPr>
              <p:nvPr>
                <p:ph idx="10"/>
              </p:nvPr>
            </p:nvSpPr>
            <p:spPr>
              <a:xfrm>
                <a:off x="179512" y="525400"/>
                <a:ext cx="8784976" cy="5495888"/>
              </a:xfrm>
            </p:spPr>
            <p:txBody>
              <a:bodyPr/>
              <a:lstStyle/>
              <a:p>
                <a:pPr marL="0" indent="0" algn="ctr">
                  <a:buNone/>
                </a:pPr>
                <a:r>
                  <a:rPr lang="de-DE" dirty="0" smtClean="0"/>
                  <a:t>Eiskunstläufereffekt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/>
                        </a:rPr>
                        <m:t>𝐿</m:t>
                      </m:r>
                      <m:r>
                        <a:rPr lang="de-DE" sz="2800" b="0" i="1" smtClean="0">
                          <a:latin typeface="Cambria Math"/>
                        </a:rPr>
                        <m:t>=</m:t>
                      </m:r>
                      <m:r>
                        <a:rPr lang="de-DE" sz="2800" b="0" i="1" smtClean="0">
                          <a:latin typeface="Cambria Math"/>
                        </a:rPr>
                        <m:t>𝑇𝑟</m:t>
                      </m:r>
                      <m:r>
                        <a:rPr lang="de-DE" sz="2800" b="0" i="1" smtClean="0">
                          <a:latin typeface="Cambria Math"/>
                        </a:rPr>
                        <m:t>ä</m:t>
                      </m:r>
                      <m:r>
                        <a:rPr lang="de-DE" sz="2800" b="0" i="1" smtClean="0">
                          <a:latin typeface="Cambria Math"/>
                        </a:rPr>
                        <m:t>𝑔h𝑒𝑖𝑡𝑠𝑚𝑜𝑚𝑒𝑛𝑡</m:t>
                      </m:r>
                      <m:r>
                        <a:rPr lang="de-DE" sz="2800" b="0" i="1" smtClean="0">
                          <a:latin typeface="Cambria Math"/>
                          <a:ea typeface="Cambria Math"/>
                        </a:rPr>
                        <m:t>∙</m:t>
                      </m:r>
                      <m:r>
                        <a:rPr lang="de-DE" sz="2800" b="0" i="1" smtClean="0">
                          <a:latin typeface="Cambria Math"/>
                          <a:ea typeface="Cambria Math"/>
                        </a:rPr>
                        <m:t>𝑊𝑖𝑛𝑘𝑒𝑙𝑔𝑒𝑠𝑐h𝑤𝑖𝑛𝑑𝑖𝑔𝑘𝑒𝑖𝑡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>
          <p:sp>
            <p:nvSpPr>
              <p:cNvPr id="7" name="Inhaltsplatzhalt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179512" y="525400"/>
                <a:ext cx="8784976" cy="5495888"/>
              </a:xfrm>
              <a:blipFill rotWithShape="1">
                <a:blip r:embed="rId4"/>
                <a:stretch>
                  <a:fillRect t="-14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nhaltsplatzhalter 9"/>
          <p:cNvPicPr>
            <a:picLocks noGrp="1" noChangeAspect="1"/>
          </p:cNvPicPr>
          <p:nvPr>
            <p:ph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1599998"/>
            <a:ext cx="3877227" cy="4569590"/>
          </a:xfrm>
        </p:spPr>
      </p:pic>
      <p:sp>
        <p:nvSpPr>
          <p:cNvPr id="11" name="Textfeld 10"/>
          <p:cNvSpPr txBox="1"/>
          <p:nvPr/>
        </p:nvSpPr>
        <p:spPr>
          <a:xfrm>
            <a:off x="2350719" y="6165304"/>
            <a:ext cx="4380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(Bilder </a:t>
            </a:r>
            <a:r>
              <a:rPr lang="de-DE" dirty="0" smtClean="0"/>
              <a:t>von: </a:t>
            </a:r>
            <a:r>
              <a:rPr lang="de-DE" dirty="0"/>
              <a:t>http://www.einstein-online.info)</a:t>
            </a:r>
          </a:p>
        </p:txBody>
      </p:sp>
    </p:spTree>
    <p:extLst>
      <p:ext uri="{BB962C8B-B14F-4D97-AF65-F5344CB8AC3E}">
        <p14:creationId xmlns:p14="http://schemas.microsoft.com/office/powerpoint/2010/main" val="212235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kemi alex.MOV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44691.58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6588" y="620713"/>
            <a:ext cx="7872412" cy="5903912"/>
          </a:xfrm>
        </p:spPr>
      </p:pic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Energieerhaltung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Physik in der Kampfkunst Aikido                                http://www.uni-jena.de/aikido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6587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539552" y="2204864"/>
            <a:ext cx="8229600" cy="3888432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de-DE" i="1" dirty="0" smtClean="0"/>
              <a:t>Aikido ist eine ethisch verantwortungsvolle, friedliche Kampfkunst, die durch logische Anwendung physikalischer Gesetze auf den menschlichen Körper entsteht.</a:t>
            </a:r>
          </a:p>
          <a:p>
            <a:endParaRPr lang="de-DE" dirty="0"/>
          </a:p>
          <a:p>
            <a:pPr marL="0" indent="0" algn="ctr">
              <a:buNone/>
            </a:pPr>
            <a:r>
              <a:rPr lang="de-DE" sz="4800" dirty="0" smtClean="0">
                <a:solidFill>
                  <a:srgbClr val="C00000"/>
                </a:solidFill>
              </a:rPr>
              <a:t>Vielen Dank für Ihre Aufmerksamkeit </a:t>
            </a:r>
            <a:endParaRPr lang="de-DE" sz="4800" dirty="0">
              <a:solidFill>
                <a:srgbClr val="C00000"/>
              </a:solidFill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Zusammenfassung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Physik in der Kampfkunst Aikido                                http://www.uni-jena.de/aikido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729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57" y="1164108"/>
            <a:ext cx="1527155" cy="4929188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5656" y="-18256"/>
            <a:ext cx="5976664" cy="544662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Aikido - was ist das?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2696680" y="1124743"/>
            <a:ext cx="612379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 – Harmonie</a:t>
            </a:r>
            <a:endParaRPr lang="de-DE" sz="8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3232692" y="2780927"/>
            <a:ext cx="50517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</a:t>
            </a:r>
            <a:r>
              <a:rPr lang="de-DE" sz="80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 – Energie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3658033" y="4437112"/>
            <a:ext cx="42010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 – Weg</a:t>
            </a:r>
            <a:endParaRPr lang="de-DE" sz="8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Datumsplatzhalter 1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2330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7885"/>
            <a:ext cx="2843807" cy="3881235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Aikido - was ist das?</a:t>
            </a:r>
          </a:p>
        </p:txBody>
      </p:sp>
      <p:sp>
        <p:nvSpPr>
          <p:cNvPr id="12" name="Datumsplatzhalter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1"/>
          </p:nvPr>
        </p:nvSpPr>
        <p:spPr>
          <a:xfrm>
            <a:off x="0" y="4554416"/>
            <a:ext cx="2782144" cy="197092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 err="1" smtClean="0"/>
              <a:t>Morihei</a:t>
            </a:r>
            <a:r>
              <a:rPr lang="de-DE" dirty="0" smtClean="0"/>
              <a:t> </a:t>
            </a:r>
            <a:r>
              <a:rPr lang="de-DE" dirty="0" err="1" smtClean="0"/>
              <a:t>Ueshiba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(O-</a:t>
            </a:r>
            <a:r>
              <a:rPr lang="de-DE" dirty="0" err="1" smtClean="0"/>
              <a:t>Sensei</a:t>
            </a:r>
            <a:r>
              <a:rPr lang="de-DE" dirty="0" smtClean="0"/>
              <a:t>)</a:t>
            </a:r>
            <a:br>
              <a:rPr lang="de-DE" dirty="0" smtClean="0"/>
            </a:br>
            <a:r>
              <a:rPr lang="de-DE" b="1" i="1" dirty="0">
                <a:solidFill>
                  <a:srgbClr val="C00000"/>
                </a:solidFill>
              </a:rPr>
              <a:t>Neutralisiere, füge aber </a:t>
            </a:r>
            <a:r>
              <a:rPr lang="de-DE" b="1" i="1" dirty="0" smtClean="0">
                <a:solidFill>
                  <a:srgbClr val="C00000"/>
                </a:solidFill>
              </a:rPr>
              <a:t>keine </a:t>
            </a:r>
            <a:r>
              <a:rPr lang="de-DE" b="1" i="1" dirty="0">
                <a:solidFill>
                  <a:srgbClr val="C00000"/>
                </a:solidFill>
              </a:rPr>
              <a:t>Verletzungen zu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980728"/>
            <a:ext cx="1575694" cy="5085855"/>
          </a:xfrm>
          <a:prstGeom prst="rect">
            <a:avLst/>
          </a:prstGeom>
        </p:spPr>
      </p:pic>
      <p:sp>
        <p:nvSpPr>
          <p:cNvPr id="11" name="Ellipse 10"/>
          <p:cNvSpPr/>
          <p:nvPr/>
        </p:nvSpPr>
        <p:spPr>
          <a:xfrm>
            <a:off x="3528832" y="1530080"/>
            <a:ext cx="2880000" cy="2880000"/>
          </a:xfrm>
          <a:prstGeom prst="ellipse">
            <a:avLst/>
          </a:prstGeom>
          <a:solidFill>
            <a:schemeClr val="lt2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Schwert</a:t>
            </a:r>
          </a:p>
          <a:p>
            <a:pPr algn="ctr"/>
            <a:r>
              <a:rPr lang="de-DE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Aiki Ken</a:t>
            </a:r>
            <a:endParaRPr lang="de-DE" sz="32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Ellipse 13"/>
          <p:cNvSpPr/>
          <p:nvPr/>
        </p:nvSpPr>
        <p:spPr>
          <a:xfrm>
            <a:off x="5761400" y="1530080"/>
            <a:ext cx="2880000" cy="2880000"/>
          </a:xfrm>
          <a:prstGeom prst="ellipse">
            <a:avLst/>
          </a:prstGeom>
          <a:solidFill>
            <a:schemeClr val="lt2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001">
            <a:schemeClr val="lt2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Stock</a:t>
            </a:r>
          </a:p>
          <a:p>
            <a:pPr algn="ctr"/>
            <a:r>
              <a:rPr lang="de-DE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Aiki Jo</a:t>
            </a:r>
            <a:endParaRPr lang="de-DE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Ellipse 14"/>
          <p:cNvSpPr/>
          <p:nvPr/>
        </p:nvSpPr>
        <p:spPr>
          <a:xfrm>
            <a:off x="4608952" y="3402288"/>
            <a:ext cx="2880320" cy="2880320"/>
          </a:xfrm>
          <a:prstGeom prst="ellipse">
            <a:avLst/>
          </a:prstGeom>
          <a:solidFill>
            <a:schemeClr val="lt2">
              <a:alpha val="50000"/>
            </a:schemeClr>
          </a:solidFill>
        </p:spPr>
        <p:style>
          <a:lnRef idx="2">
            <a:schemeClr val="dk1"/>
          </a:lnRef>
          <a:fillRef idx="1001">
            <a:schemeClr val="lt2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Waffenlos</a:t>
            </a:r>
          </a:p>
          <a:p>
            <a:pPr algn="ctr"/>
            <a:r>
              <a:rPr lang="de-DE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Tai jutsu</a:t>
            </a:r>
            <a:endParaRPr lang="de-DE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Ellipse 15"/>
          <p:cNvSpPr/>
          <p:nvPr/>
        </p:nvSpPr>
        <p:spPr>
          <a:xfrm>
            <a:off x="3348472" y="837320"/>
            <a:ext cx="5472000" cy="5472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Textfeld 16"/>
          <p:cNvSpPr txBox="1"/>
          <p:nvPr/>
        </p:nvSpPr>
        <p:spPr>
          <a:xfrm rot="19595719">
            <a:off x="4669825" y="3689241"/>
            <a:ext cx="14181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Tachi dori</a:t>
            </a:r>
            <a:endParaRPr lang="de-DE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feld 17"/>
          <p:cNvSpPr txBox="1"/>
          <p:nvPr/>
        </p:nvSpPr>
        <p:spPr>
          <a:xfrm rot="1737819">
            <a:off x="6134203" y="3531338"/>
            <a:ext cx="11367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Jo dori</a:t>
            </a:r>
            <a:br>
              <a:rPr lang="de-DE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de-DE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</a:t>
            </a:r>
            <a:r>
              <a:rPr lang="de-DE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nage</a:t>
            </a:r>
            <a:endParaRPr lang="de-DE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feld 18"/>
          <p:cNvSpPr txBox="1"/>
          <p:nvPr/>
        </p:nvSpPr>
        <p:spPr>
          <a:xfrm rot="16200000">
            <a:off x="5336203" y="2520947"/>
            <a:ext cx="1381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Ken tai jo</a:t>
            </a:r>
            <a:endParaRPr lang="de-DE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" name="Inhaltsplatzhalter 18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7041"/>
            <a:ext cx="2939164" cy="3019991"/>
          </a:xfrm>
        </p:spPr>
      </p:pic>
      <p:pic>
        <p:nvPicPr>
          <p:cNvPr id="21" name="Grafik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766"/>
            <a:ext cx="2931285" cy="4166925"/>
          </a:xfrm>
          <a:prstGeom prst="rect">
            <a:avLst/>
          </a:prstGeom>
        </p:spPr>
      </p:pic>
      <p:sp>
        <p:nvSpPr>
          <p:cNvPr id="22" name="Textfeld 21"/>
          <p:cNvSpPr txBox="1"/>
          <p:nvPr/>
        </p:nvSpPr>
        <p:spPr>
          <a:xfrm>
            <a:off x="63738" y="4830251"/>
            <a:ext cx="29312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smtClean="0"/>
              <a:t>Morihiro Saito </a:t>
            </a:r>
          </a:p>
          <a:p>
            <a:pPr algn="ctr"/>
            <a:r>
              <a:rPr lang="de-DE" sz="2400" dirty="0" smtClean="0"/>
              <a:t>(9.Dan)</a:t>
            </a:r>
            <a:endParaRPr lang="de-DE" sz="2400" dirty="0"/>
          </a:p>
        </p:txBody>
      </p:sp>
      <p:sp>
        <p:nvSpPr>
          <p:cNvPr id="24" name="Textfeld 23"/>
          <p:cNvSpPr txBox="1"/>
          <p:nvPr/>
        </p:nvSpPr>
        <p:spPr>
          <a:xfrm>
            <a:off x="-352" y="4007966"/>
            <a:ext cx="29312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/>
              <a:t>Edmund Kern</a:t>
            </a:r>
          </a:p>
          <a:p>
            <a:pPr algn="ctr"/>
            <a:r>
              <a:rPr lang="de-DE" sz="3200" dirty="0" smtClean="0"/>
              <a:t>(81, 8.Dan)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5501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22" grpId="0"/>
      <p:bldP spid="22" grpId="1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827584" y="1111443"/>
            <a:ext cx="7488832" cy="4635115"/>
          </a:xfrm>
        </p:spPr>
        <p:txBody>
          <a:bodyPr wrap="square" anchor="ctr" anchorCtr="1">
            <a:spAutoFit/>
          </a:bodyPr>
          <a:lstStyle/>
          <a:p>
            <a:pPr marL="914400" lvl="1" indent="-514350">
              <a:buFont typeface="+mj-lt"/>
              <a:buAutoNum type="arabicPeriod"/>
            </a:pPr>
            <a:r>
              <a:rPr lang="de-DE" sz="3600" dirty="0" smtClean="0"/>
              <a:t>Fußstellung und Schwerpunkt</a:t>
            </a:r>
            <a:endParaRPr lang="de-DE" sz="3600" dirty="0"/>
          </a:p>
          <a:p>
            <a:pPr marL="914400" lvl="1" indent="-514350">
              <a:buFont typeface="+mj-lt"/>
              <a:buAutoNum type="arabicPeriod"/>
            </a:pPr>
            <a:r>
              <a:rPr lang="de-DE" sz="3600" dirty="0"/>
              <a:t>Hebelgesetze</a:t>
            </a:r>
          </a:p>
          <a:p>
            <a:pPr marL="914400" lvl="1" indent="-514350">
              <a:buFont typeface="+mj-lt"/>
              <a:buAutoNum type="arabicPeriod"/>
            </a:pPr>
            <a:r>
              <a:rPr lang="de-DE" sz="3600" dirty="0" smtClean="0"/>
              <a:t>Biomechanik</a:t>
            </a:r>
          </a:p>
          <a:p>
            <a:pPr marL="914400" lvl="1" indent="-514350">
              <a:buFont typeface="+mj-lt"/>
              <a:buAutoNum type="arabicPeriod"/>
            </a:pPr>
            <a:r>
              <a:rPr lang="de-DE" sz="3600" dirty="0" smtClean="0"/>
              <a:t>Kraft, Masse und Trägheit</a:t>
            </a:r>
          </a:p>
          <a:p>
            <a:pPr marL="914400" lvl="1" indent="-514350">
              <a:buFont typeface="+mj-lt"/>
              <a:buAutoNum type="arabicPeriod"/>
            </a:pPr>
            <a:r>
              <a:rPr lang="de-DE" sz="3600" dirty="0" smtClean="0"/>
              <a:t>Impulsübertragung</a:t>
            </a:r>
          </a:p>
          <a:p>
            <a:pPr marL="914400" lvl="1" indent="-514350">
              <a:buFont typeface="+mj-lt"/>
              <a:buAutoNum type="arabicPeriod"/>
            </a:pPr>
            <a:r>
              <a:rPr lang="de-DE" sz="3600" dirty="0" smtClean="0"/>
              <a:t>Drehimpulserhaltung</a:t>
            </a:r>
          </a:p>
          <a:p>
            <a:pPr marL="914400" lvl="1" indent="-514350">
              <a:buFont typeface="+mj-lt"/>
              <a:buAutoNum type="arabicPeriod"/>
            </a:pPr>
            <a:r>
              <a:rPr lang="de-DE" sz="3600" dirty="0" smtClean="0"/>
              <a:t>Energieerhaltung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Physik in Aikido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42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leichschenkliges Dreieck 1"/>
          <p:cNvSpPr/>
          <p:nvPr/>
        </p:nvSpPr>
        <p:spPr>
          <a:xfrm rot="5400000">
            <a:off x="3959932" y="-495436"/>
            <a:ext cx="2016224" cy="7848872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07878" y="-811638"/>
            <a:ext cx="3281283" cy="8367842"/>
          </a:xfrm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107504" y="-27384"/>
            <a:ext cx="8229600" cy="576064"/>
          </a:xfrm>
        </p:spPr>
        <p:txBody>
          <a:bodyPr>
            <a:noAutofit/>
          </a:bodyPr>
          <a:lstStyle/>
          <a:p>
            <a:r>
              <a:rPr lang="de-DE" sz="3600" dirty="0" smtClean="0"/>
              <a:t>Fußstellung und Schwerpunkt</a:t>
            </a:r>
            <a:endParaRPr lang="de-DE" sz="36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  <p:grpSp>
        <p:nvGrpSpPr>
          <p:cNvPr id="22" name="Gruppieren 21"/>
          <p:cNvGrpSpPr/>
          <p:nvPr/>
        </p:nvGrpSpPr>
        <p:grpSpPr>
          <a:xfrm>
            <a:off x="92592" y="3372534"/>
            <a:ext cx="8943904" cy="46377"/>
            <a:chOff x="164599" y="3645024"/>
            <a:chExt cx="8943904" cy="646331"/>
          </a:xfrm>
        </p:grpSpPr>
        <p:cxnSp>
          <p:nvCxnSpPr>
            <p:cNvPr id="12" name="Gerade Verbindung 11"/>
            <p:cNvCxnSpPr>
              <a:stCxn id="9" idx="2"/>
            </p:cNvCxnSpPr>
            <p:nvPr/>
          </p:nvCxnSpPr>
          <p:spPr>
            <a:xfrm>
              <a:off x="164599" y="3691401"/>
              <a:ext cx="8943904" cy="248"/>
            </a:xfrm>
            <a:prstGeom prst="line">
              <a:avLst/>
            </a:prstGeom>
            <a:ln w="76200">
              <a:prstDash val="dash"/>
              <a:headEnd type="stealth"/>
              <a:tailEnd type="stealth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9" name="Textfeld 18"/>
            <p:cNvSpPr txBox="1"/>
            <p:nvPr/>
          </p:nvSpPr>
          <p:spPr>
            <a:xfrm>
              <a:off x="1475656" y="3645024"/>
              <a:ext cx="23314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600" dirty="0" smtClean="0">
                  <a:solidFill>
                    <a:schemeClr val="accent6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Starke Linie</a:t>
              </a:r>
              <a:endParaRPr lang="de-DE" sz="36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1" name="Gruppieren 20"/>
          <p:cNvGrpSpPr/>
          <p:nvPr/>
        </p:nvGrpSpPr>
        <p:grpSpPr>
          <a:xfrm>
            <a:off x="3923928" y="1443860"/>
            <a:ext cx="646331" cy="3857348"/>
            <a:chOff x="3923928" y="1731893"/>
            <a:chExt cx="646331" cy="3857348"/>
          </a:xfrm>
        </p:grpSpPr>
        <p:cxnSp>
          <p:nvCxnSpPr>
            <p:cNvPr id="15" name="Gerade Verbindung 14"/>
            <p:cNvCxnSpPr/>
            <p:nvPr/>
          </p:nvCxnSpPr>
          <p:spPr>
            <a:xfrm>
              <a:off x="3955704" y="1731893"/>
              <a:ext cx="0" cy="3857348"/>
            </a:xfrm>
            <a:prstGeom prst="line">
              <a:avLst/>
            </a:prstGeom>
            <a:ln w="76200">
              <a:prstDash val="dash"/>
              <a:headEnd type="stealth"/>
              <a:tailEnd type="stealth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0" name="Textfeld 19"/>
            <p:cNvSpPr txBox="1"/>
            <p:nvPr/>
          </p:nvSpPr>
          <p:spPr>
            <a:xfrm rot="5400000">
              <a:off x="2734660" y="3321593"/>
              <a:ext cx="30248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600" dirty="0" smtClean="0">
                  <a:solidFill>
                    <a:schemeClr val="accent6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Schwache Linie</a:t>
              </a:r>
              <a:endParaRPr lang="de-DE" sz="36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2" name="Textfeld 31"/>
          <p:cNvSpPr txBox="1"/>
          <p:nvPr/>
        </p:nvSpPr>
        <p:spPr>
          <a:xfrm>
            <a:off x="1576148" y="623417"/>
            <a:ext cx="5991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/>
              <a:t>Typische Aikidostellung: Hanmi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3238568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nhaltsplatzhalter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0" t="15855" r="31005" b="2307"/>
          <a:stretch/>
        </p:blipFill>
        <p:spPr>
          <a:xfrm>
            <a:off x="5292079" y="770130"/>
            <a:ext cx="3776623" cy="5395173"/>
          </a:xfrm>
          <a:prstGeom prst="rect">
            <a:avLst/>
          </a:prstGeom>
        </p:spPr>
      </p:pic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692696"/>
            <a:ext cx="4659174" cy="2088232"/>
          </a:xfrm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Hebelgesetz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  <p:pic>
        <p:nvPicPr>
          <p:cNvPr id="2" name="Inhaltsplatzhalter 1"/>
          <p:cNvPicPr>
            <a:picLocks noGrp="1" noChangeAspect="1"/>
          </p:cNvPicPr>
          <p:nvPr>
            <p:ph idx="10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10" t="1567" r="22982" b="7388"/>
          <a:stretch/>
        </p:blipFill>
        <p:spPr>
          <a:xfrm>
            <a:off x="5292080" y="764704"/>
            <a:ext cx="3720956" cy="4536504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Inhaltsplatzhalter 6"/>
              <p:cNvSpPr txBox="1">
                <a:spLocks/>
              </p:cNvSpPr>
              <p:nvPr/>
            </p:nvSpPr>
            <p:spPr>
              <a:xfrm>
                <a:off x="35496" y="3501008"/>
                <a:ext cx="5112568" cy="269168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sz="32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sz="3200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de-DE" sz="3200" b="0" i="1" smtClean="0">
                            <a:latin typeface="Cambria Math"/>
                          </a:rPr>
                          <m:t>𝑙</m:t>
                        </m:r>
                      </m:sub>
                    </m:sSub>
                    <m:sSub>
                      <m:sSubPr>
                        <m:ctrlPr>
                          <a:rPr lang="de-DE" sz="3200" i="1" dirty="0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sz="3200" i="1" dirty="0" smtClean="0">
                            <a:latin typeface="Cambria Math"/>
                            <a:ea typeface="Cambria Math"/>
                          </a:rPr>
                          <m:t>⋅</m:t>
                        </m:r>
                        <m:r>
                          <a:rPr lang="de-DE" sz="3200" i="1" dirty="0" smtClean="0">
                            <a:latin typeface="Cambria Math"/>
                          </a:rPr>
                          <m:t>𝐹</m:t>
                        </m:r>
                      </m:e>
                      <m:sub>
                        <m:r>
                          <a:rPr lang="de-DE" sz="3200" b="0" i="1" dirty="0" smtClean="0">
                            <a:latin typeface="Cambria Math"/>
                          </a:rPr>
                          <m:t>𝑙</m:t>
                        </m:r>
                      </m:sub>
                    </m:sSub>
                    <m:r>
                      <a:rPr lang="de-DE" sz="3200" i="1" dirty="0" smtClean="0">
                        <a:latin typeface="Cambria Math"/>
                      </a:rPr>
                      <m:t>=</m:t>
                    </m:r>
                    <m:r>
                      <a:rPr lang="de-DE" sz="3200" i="1" smtClean="0">
                        <a:latin typeface="Cambria Math"/>
                      </a:rPr>
                      <m:t> </m:t>
                    </m:r>
                    <m:sSub>
                      <m:sSubPr>
                        <m:ctrlPr>
                          <a:rPr lang="de-DE" sz="3200" i="1">
                            <a:latin typeface="Cambria Math"/>
                          </a:rPr>
                        </m:ctrlPr>
                      </m:sSubPr>
                      <m:e>
                        <m:r>
                          <a:rPr lang="de-DE" sz="3200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de-DE" sz="3200" b="0" i="1" smtClean="0">
                            <a:latin typeface="Cambria Math"/>
                          </a:rPr>
                          <m:t>𝑟</m:t>
                        </m:r>
                      </m:sub>
                    </m:sSub>
                    <m:sSub>
                      <m:sSubPr>
                        <m:ctrlPr>
                          <a:rPr lang="de-DE" sz="3200" i="1" dirty="0">
                            <a:latin typeface="Cambria Math"/>
                          </a:rPr>
                        </m:ctrlPr>
                      </m:sSubPr>
                      <m:e>
                        <m:r>
                          <a:rPr lang="de-DE" sz="3200" i="1" dirty="0">
                            <a:latin typeface="Cambria Math"/>
                            <a:ea typeface="Cambria Math"/>
                          </a:rPr>
                          <m:t>⋅</m:t>
                        </m:r>
                        <m:r>
                          <a:rPr lang="de-DE" sz="3200" i="1" dirty="0">
                            <a:latin typeface="Cambria Math"/>
                          </a:rPr>
                          <m:t>𝐹</m:t>
                        </m:r>
                      </m:e>
                      <m:sub>
                        <m:r>
                          <a:rPr lang="de-DE" sz="3200" b="0" i="1" dirty="0" smtClean="0">
                            <a:latin typeface="Cambria Math"/>
                          </a:rPr>
                          <m:t>𝑟</m:t>
                        </m:r>
                      </m:sub>
                    </m:sSub>
                  </m:oMath>
                </a14:m>
                <a:endParaRPr lang="de-DE" sz="3200" dirty="0" smtClean="0"/>
              </a:p>
              <a:p>
                <a:pPr marL="40005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DE" sz="28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sz="2800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de-DE" sz="2800" b="0" i="1" smtClean="0">
                            <a:latin typeface="Cambria Math"/>
                          </a:rPr>
                          <m:t>𝑙</m:t>
                        </m:r>
                      </m:sub>
                    </m:sSub>
                    <m:r>
                      <a:rPr lang="de-DE" sz="2800" b="0" i="1" smtClean="0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de-DE" sz="28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sz="2800" b="0" i="1" smtClean="0">
                            <a:latin typeface="Cambria Math"/>
                          </a:rPr>
                          <m:t>h</m:t>
                        </m:r>
                      </m:e>
                      <m:sub>
                        <m:r>
                          <a:rPr lang="de-DE" sz="2800" b="0" i="1" smtClean="0">
                            <a:latin typeface="Cambria Math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de-DE" sz="2800" dirty="0" smtClean="0"/>
                  <a:t>: Hebelarm links und rechts</a:t>
                </a:r>
              </a:p>
              <a:p>
                <a:pPr marL="400050" lvl="1" indent="0">
                  <a:buNone/>
                </a:pPr>
                <a:r>
                  <a:rPr lang="de-DE" sz="280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i="1" dirty="0">
                            <a:latin typeface="Cambria Math"/>
                          </a:rPr>
                        </m:ctrlPr>
                      </m:sSubPr>
                      <m:e>
                        <m:r>
                          <a:rPr lang="de-DE" i="1" dirty="0">
                            <a:latin typeface="Cambria Math"/>
                          </a:rPr>
                          <m:t>𝐹</m:t>
                        </m:r>
                      </m:e>
                      <m:sub>
                        <m:r>
                          <a:rPr lang="de-DE" i="1" dirty="0">
                            <a:latin typeface="Cambria Math"/>
                          </a:rPr>
                          <m:t>𝑙</m:t>
                        </m:r>
                      </m:sub>
                    </m:sSub>
                    <m:r>
                      <a:rPr lang="de-DE" b="0" i="1" dirty="0" smtClean="0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de-DE" i="1" dirty="0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de-DE" i="1" dirty="0">
                            <a:latin typeface="Cambria Math"/>
                          </a:rPr>
                          <m:t>𝐹</m:t>
                        </m:r>
                      </m:e>
                      <m:sub>
                        <m:r>
                          <a:rPr lang="de-DE" i="1" dirty="0">
                            <a:latin typeface="Cambria Math"/>
                          </a:rPr>
                          <m:t>𝑟</m:t>
                        </m:r>
                      </m:sub>
                    </m:sSub>
                    <m:r>
                      <a:rPr lang="de-DE" b="0" i="1" dirty="0" smtClean="0">
                        <a:latin typeface="Cambria Math"/>
                      </a:rPr>
                      <m:t>:</m:t>
                    </m:r>
                  </m:oMath>
                </a14:m>
                <a:r>
                  <a:rPr lang="de-DE" sz="2800" dirty="0" smtClean="0"/>
                  <a:t> Kraft links und rechts</a:t>
                </a:r>
              </a:p>
            </p:txBody>
          </p:sp>
        </mc:Choice>
        <mc:Fallback xmlns="">
          <p:sp>
            <p:nvSpPr>
              <p:cNvPr id="8" name="Inhaltsplatzhalter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96" y="3501008"/>
                <a:ext cx="5112568" cy="269168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Inhaltsplatzhalter 6"/>
          <p:cNvSpPr txBox="1">
            <a:spLocks/>
          </p:cNvSpPr>
          <p:nvPr/>
        </p:nvSpPr>
        <p:spPr>
          <a:xfrm>
            <a:off x="6040760" y="3874491"/>
            <a:ext cx="3096344" cy="2664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grpSp>
        <p:nvGrpSpPr>
          <p:cNvPr id="1034" name="Gruppieren 1033"/>
          <p:cNvGrpSpPr/>
          <p:nvPr/>
        </p:nvGrpSpPr>
        <p:grpSpPr>
          <a:xfrm>
            <a:off x="323528" y="1772816"/>
            <a:ext cx="4113131" cy="1104426"/>
            <a:chOff x="314853" y="1832255"/>
            <a:chExt cx="4113131" cy="1104426"/>
          </a:xfrm>
        </p:grpSpPr>
        <p:grpSp>
          <p:nvGrpSpPr>
            <p:cNvPr id="1033" name="Gruppieren 1032"/>
            <p:cNvGrpSpPr/>
            <p:nvPr/>
          </p:nvGrpSpPr>
          <p:grpSpPr>
            <a:xfrm>
              <a:off x="691431" y="1832255"/>
              <a:ext cx="3736553" cy="790347"/>
              <a:chOff x="691431" y="1832255"/>
              <a:chExt cx="3736553" cy="790347"/>
            </a:xfrm>
          </p:grpSpPr>
          <p:cxnSp>
            <p:nvCxnSpPr>
              <p:cNvPr id="15" name="Gerade Verbindung 14"/>
              <p:cNvCxnSpPr/>
              <p:nvPr/>
            </p:nvCxnSpPr>
            <p:spPr>
              <a:xfrm>
                <a:off x="827584" y="2334570"/>
                <a:ext cx="3600400" cy="288032"/>
              </a:xfrm>
              <a:prstGeom prst="line">
                <a:avLst/>
              </a:prstGeom>
              <a:ln w="1016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6" name="Rechteck 15"/>
                  <p:cNvSpPr/>
                  <p:nvPr/>
                </p:nvSpPr>
                <p:spPr>
                  <a:xfrm>
                    <a:off x="2392558" y="1832255"/>
                    <a:ext cx="780919" cy="64633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de-DE" sz="3600" b="1" i="1" smtClean="0">
                                  <a:solidFill>
                                    <a:srgbClr val="C0000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de-DE" sz="3600" b="1" i="1">
                                  <a:solidFill>
                                    <a:srgbClr val="C00000"/>
                                  </a:solidFill>
                                  <a:latin typeface="Cambria Math"/>
                                </a:rPr>
                                <m:t>𝒉</m:t>
                              </m:r>
                            </m:e>
                            <m:sub>
                              <m:r>
                                <a:rPr lang="de-DE" sz="3600" b="1" i="1">
                                  <a:solidFill>
                                    <a:srgbClr val="C00000"/>
                                  </a:solidFill>
                                  <a:latin typeface="Cambria Math"/>
                                </a:rPr>
                                <m:t>𝒓</m:t>
                              </m:r>
                            </m:sub>
                          </m:sSub>
                        </m:oMath>
                      </m:oMathPara>
                    </a14:m>
                    <a:endParaRPr lang="de-DE" sz="3600" b="1" dirty="0">
                      <a:solidFill>
                        <a:srgbClr val="C00000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6" name="Rechteck 15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392558" y="1832255"/>
                    <a:ext cx="780919" cy="646331"/>
                  </a:xfrm>
                  <a:prstGeom prst="rect">
                    <a:avLst/>
                  </a:prstGeom>
                  <a:blipFill rotWithShape="1"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8" name="Gerade Verbindung 17"/>
              <p:cNvCxnSpPr/>
              <p:nvPr/>
            </p:nvCxnSpPr>
            <p:spPr>
              <a:xfrm>
                <a:off x="691431" y="2320260"/>
                <a:ext cx="144016" cy="14310"/>
              </a:xfrm>
              <a:prstGeom prst="line">
                <a:avLst/>
              </a:prstGeom>
              <a:ln w="1016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Rechteck 28"/>
                <p:cNvSpPr/>
                <p:nvPr/>
              </p:nvSpPr>
              <p:spPr>
                <a:xfrm>
                  <a:off x="314853" y="2290350"/>
                  <a:ext cx="724814" cy="64633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de-DE" sz="3600" b="1" i="1" smtClean="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sz="3600" b="1" i="1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𝒉</m:t>
                            </m:r>
                          </m:e>
                          <m:sub>
                            <m:r>
                              <a:rPr lang="de-DE" sz="3600" b="1" i="1" smtClean="0">
                                <a:solidFill>
                                  <a:schemeClr val="tx2"/>
                                </a:solidFill>
                                <a:latin typeface="Cambria Math"/>
                              </a:rPr>
                              <m:t>𝒍</m:t>
                            </m:r>
                          </m:sub>
                        </m:sSub>
                      </m:oMath>
                    </m:oMathPara>
                  </a14:m>
                  <a:endParaRPr lang="de-DE" sz="3600" b="1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9" name="Rechteck 28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4853" y="2290350"/>
                  <a:ext cx="724814" cy="646331"/>
                </a:xfrm>
                <a:prstGeom prst="rect">
                  <a:avLst/>
                </a:prstGeom>
                <a:blipFill rotWithShape="1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30" name="Gerade Verbindung 29"/>
          <p:cNvCxnSpPr/>
          <p:nvPr/>
        </p:nvCxnSpPr>
        <p:spPr>
          <a:xfrm>
            <a:off x="6771038" y="1064444"/>
            <a:ext cx="936104" cy="1281834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37"/>
          <p:cNvCxnSpPr/>
          <p:nvPr/>
        </p:nvCxnSpPr>
        <p:spPr>
          <a:xfrm>
            <a:off x="7180390" y="1916832"/>
            <a:ext cx="1163979" cy="1606741"/>
          </a:xfrm>
          <a:prstGeom prst="line">
            <a:avLst/>
          </a:prstGeom>
          <a:ln w="1016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/>
          <p:cNvCxnSpPr/>
          <p:nvPr/>
        </p:nvCxnSpPr>
        <p:spPr>
          <a:xfrm>
            <a:off x="7092280" y="3429000"/>
            <a:ext cx="496652" cy="144016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47"/>
          <p:cNvCxnSpPr/>
          <p:nvPr/>
        </p:nvCxnSpPr>
        <p:spPr>
          <a:xfrm>
            <a:off x="6300192" y="3140360"/>
            <a:ext cx="792088" cy="288640"/>
          </a:xfrm>
          <a:prstGeom prst="line">
            <a:avLst/>
          </a:prstGeom>
          <a:ln w="1016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/>
          <p:cNvSpPr txBox="1"/>
          <p:nvPr/>
        </p:nvSpPr>
        <p:spPr>
          <a:xfrm>
            <a:off x="62901" y="2739670"/>
            <a:ext cx="5147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(Bild von: </a:t>
            </a:r>
            <a:r>
              <a:rPr lang="de-DE" dirty="0"/>
              <a:t>http://de.wikipedia.org/wiki/Hebelgesetz)</a:t>
            </a:r>
          </a:p>
        </p:txBody>
      </p:sp>
    </p:spTree>
    <p:extLst>
      <p:ext uri="{BB962C8B-B14F-4D97-AF65-F5344CB8AC3E}">
        <p14:creationId xmlns:p14="http://schemas.microsoft.com/office/powerpoint/2010/main" val="922709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0.08628 0.15695 " pathEditMode="relative" rAng="0" ptsTypes="AA">
                                      <p:cBhvr>
                                        <p:cTn id="14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06" y="78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0" y="620713"/>
            <a:ext cx="2987824" cy="4061842"/>
          </a:xfrm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Biomechanik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0"/>
          </p:nvPr>
        </p:nvSpPr>
        <p:spPr>
          <a:xfrm>
            <a:off x="3203848" y="620688"/>
            <a:ext cx="5688632" cy="5616624"/>
          </a:xfrm>
        </p:spPr>
        <p:txBody>
          <a:bodyPr>
            <a:normAutofit/>
          </a:bodyPr>
          <a:lstStyle/>
          <a:p>
            <a:pPr marL="514350" indent="-514350"/>
            <a:r>
              <a:rPr lang="de-DE" dirty="0" smtClean="0"/>
              <a:t>Beim Angreifer:</a:t>
            </a:r>
          </a:p>
          <a:p>
            <a:pPr marL="914400" lvl="1" indent="-514350">
              <a:buFont typeface="+mj-lt"/>
              <a:buAutoNum type="arabicPeriod"/>
            </a:pPr>
            <a:r>
              <a:rPr lang="de-DE" dirty="0" smtClean="0"/>
              <a:t>Gelenke blockieren</a:t>
            </a:r>
          </a:p>
          <a:p>
            <a:pPr marL="914400" lvl="1" indent="-514350">
              <a:buFont typeface="+mj-lt"/>
              <a:buAutoNum type="arabicPeriod"/>
            </a:pPr>
            <a:r>
              <a:rPr lang="de-DE" dirty="0" smtClean="0"/>
              <a:t>Ihren natürlichen Spielraum ausnutzen</a:t>
            </a:r>
          </a:p>
          <a:p>
            <a:pPr marL="914400" lvl="1" indent="-514350">
              <a:buFont typeface="+mj-lt"/>
              <a:buAutoNum type="arabicPeriod"/>
            </a:pPr>
            <a:r>
              <a:rPr lang="de-DE" dirty="0" smtClean="0"/>
              <a:t>Sich in die Kraftlinie des Angreifers einbinden</a:t>
            </a:r>
          </a:p>
          <a:p>
            <a:r>
              <a:rPr lang="de-DE" dirty="0" smtClean="0"/>
              <a:t>Beim </a:t>
            </a:r>
            <a:r>
              <a:rPr lang="de-DE" dirty="0" err="1" smtClean="0"/>
              <a:t>Aikidoka</a:t>
            </a:r>
            <a:r>
              <a:rPr lang="de-DE" dirty="0" smtClean="0"/>
              <a:t>:</a:t>
            </a:r>
          </a:p>
          <a:p>
            <a:pPr marL="914400" lvl="1" indent="-514350">
              <a:buFont typeface="+mj-lt"/>
              <a:buAutoNum type="arabicPeriod"/>
            </a:pPr>
            <a:r>
              <a:rPr lang="de-DE" dirty="0" smtClean="0"/>
              <a:t>Kokyu</a:t>
            </a:r>
            <a:r>
              <a:rPr lang="de-DE" dirty="0"/>
              <a:t> </a:t>
            </a:r>
            <a:r>
              <a:rPr lang="de-DE" dirty="0" smtClean="0"/>
              <a:t>(Atemkraft) </a:t>
            </a:r>
          </a:p>
          <a:p>
            <a:pPr marL="914400" lvl="1" indent="-514350">
              <a:buFont typeface="+mj-lt"/>
              <a:buAutoNum type="arabicPeriod"/>
            </a:pPr>
            <a:r>
              <a:rPr lang="de-DE" dirty="0" smtClean="0"/>
              <a:t>Aufrechte Haltung</a:t>
            </a:r>
          </a:p>
          <a:p>
            <a:pPr marL="914400" lvl="1" indent="-514350">
              <a:buFont typeface="+mj-lt"/>
              <a:buAutoNum type="arabicPeriod"/>
            </a:pPr>
            <a:r>
              <a:rPr lang="de-DE" dirty="0"/>
              <a:t>Bewegungen wie mit dem Schwert</a:t>
            </a:r>
          </a:p>
          <a:p>
            <a:pPr marL="0" indent="0">
              <a:buNone/>
            </a:pPr>
            <a:endParaRPr lang="de-DE" dirty="0" smtClean="0"/>
          </a:p>
        </p:txBody>
      </p:sp>
      <p:sp>
        <p:nvSpPr>
          <p:cNvPr id="9" name="Inhaltsplatzhalter 8"/>
          <p:cNvSpPr>
            <a:spLocks noGrp="1"/>
          </p:cNvSpPr>
          <p:nvPr>
            <p:ph idx="11"/>
          </p:nvPr>
        </p:nvSpPr>
        <p:spPr>
          <a:xfrm>
            <a:off x="0" y="4725144"/>
            <a:ext cx="3034478" cy="16561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 smtClean="0"/>
              <a:t>Menschlicher Körper: ein System mit vielen Freiheitgraden!</a:t>
            </a:r>
            <a:endParaRPr lang="de-DE" sz="2400" b="1" dirty="0"/>
          </a:p>
        </p:txBody>
      </p:sp>
    </p:spTree>
    <p:extLst>
      <p:ext uri="{BB962C8B-B14F-4D97-AF65-F5344CB8AC3E}">
        <p14:creationId xmlns:p14="http://schemas.microsoft.com/office/powerpoint/2010/main" val="3142763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Inhaltsplatzhalter 1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980728"/>
                <a:ext cx="8229600" cy="4896544"/>
              </a:xfrm>
            </p:spPr>
            <p:txBody>
              <a:bodyPr>
                <a:noAutofit/>
              </a:bodyPr>
              <a:lstStyle/>
              <a:p>
                <a:pPr marL="0" indent="0" algn="ctr">
                  <a:lnSpc>
                    <a:spcPct val="150000"/>
                  </a:lnSpc>
                  <a:buNone/>
                </a:pPr>
                <a:r>
                  <a:rPr lang="de-DE" i="1" u="sng" dirty="0" smtClean="0">
                    <a:latin typeface="+mj-lt"/>
                  </a:rPr>
                  <a:t>Newtonsche Gesetze: </a:t>
                </a:r>
              </a:p>
              <a:p>
                <a:pPr marL="514350" indent="-51435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de-DE" dirty="0" smtClean="0"/>
                  <a:t>Ohne einwirkende Kräfte, gibt es keine Geschwindigkeitsänderung</a:t>
                </a:r>
                <a:endParaRPr lang="de-DE" b="0" i="1" dirty="0" smtClean="0">
                  <a:latin typeface="Cambria Math"/>
                </a:endParaRPr>
              </a:p>
              <a:p>
                <a:pPr marL="514350" indent="-51435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de-DE" b="0" dirty="0" smtClean="0"/>
                  <a:t>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/>
                      </a:rPr>
                      <m:t>𝐹</m:t>
                    </m:r>
                    <m:r>
                      <a:rPr lang="de-DE" b="0" i="1" smtClean="0">
                        <a:latin typeface="Cambria Math"/>
                      </a:rPr>
                      <m:t>=</m:t>
                    </m:r>
                    <m:r>
                      <a:rPr lang="de-DE" b="0" i="1" smtClean="0">
                        <a:latin typeface="Cambria Math"/>
                      </a:rPr>
                      <m:t>𝑚</m:t>
                    </m:r>
                    <m:r>
                      <a:rPr lang="de-DE" b="0" i="1" smtClean="0">
                        <a:latin typeface="Cambria Math"/>
                        <a:ea typeface="Cambria Math"/>
                      </a:rPr>
                      <m:t>∙</m:t>
                    </m:r>
                    <m:r>
                      <a:rPr lang="de-DE" b="0" i="1" smtClean="0">
                        <a:latin typeface="Cambria Math"/>
                        <a:ea typeface="Cambria Math"/>
                      </a:rPr>
                      <m:t>𝑎</m:t>
                    </m:r>
                    <m:r>
                      <a:rPr lang="de-DE" b="0" i="1" smtClean="0">
                        <a:latin typeface="Cambria Math"/>
                        <a:ea typeface="Cambria Math"/>
                      </a:rPr>
                      <m:t>;</m:t>
                    </m:r>
                  </m:oMath>
                </a14:m>
                <a:r>
                  <a:rPr lang="de-DE" dirty="0" smtClean="0"/>
                  <a:t>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/>
                      </a:rPr>
                      <m:t>𝑎</m:t>
                    </m:r>
                    <m:r>
                      <a:rPr lang="de-DE" b="0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de-DE" b="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/>
                          </a:rPr>
                          <m:t>𝐹</m:t>
                        </m:r>
                      </m:num>
                      <m:den>
                        <m:r>
                          <a:rPr lang="de-DE" b="0" i="1" smtClean="0">
                            <a:latin typeface="Cambria Math"/>
                          </a:rPr>
                          <m:t>𝑚</m:t>
                        </m:r>
                      </m:den>
                    </m:f>
                    <m:r>
                      <a:rPr lang="de-DE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de-DE" dirty="0" smtClean="0"/>
                  <a:t> mit 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/>
                      </a:rPr>
                      <m:t>𝐹</m:t>
                    </m:r>
                  </m:oMath>
                </a14:m>
                <a:r>
                  <a:rPr lang="de-DE" dirty="0" smtClean="0"/>
                  <a:t>: Kraft,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/>
                      </a:rPr>
                      <m:t>𝑎</m:t>
                    </m:r>
                  </m:oMath>
                </a14:m>
                <a:r>
                  <a:rPr lang="de-DE" dirty="0" smtClean="0"/>
                  <a:t>: Beschleunigung, </a:t>
                </a:r>
                <a14:m>
                  <m:oMath xmlns:m="http://schemas.openxmlformats.org/officeDocument/2006/math">
                    <m:r>
                      <a:rPr lang="de-DE" i="1" dirty="0" smtClean="0">
                        <a:latin typeface="Cambria Math"/>
                      </a:rPr>
                      <m:t>𝑚</m:t>
                    </m:r>
                  </m:oMath>
                </a14:m>
                <a:r>
                  <a:rPr lang="de-DE" dirty="0" smtClean="0"/>
                  <a:t>: Masse</a:t>
                </a:r>
              </a:p>
              <a:p>
                <a:pPr marL="514350" indent="-51435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de-DE" dirty="0" smtClean="0"/>
                  <a:t> Kraft = -Gegenkraft</a:t>
                </a:r>
                <a:endParaRPr lang="de-DE" dirty="0"/>
              </a:p>
            </p:txBody>
          </p:sp>
        </mc:Choice>
        <mc:Fallback xmlns="">
          <p:sp>
            <p:nvSpPr>
              <p:cNvPr id="2" name="Inhaltsplatzhalt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980728"/>
                <a:ext cx="8229600" cy="4896544"/>
              </a:xfrm>
              <a:blipFill rotWithShape="1">
                <a:blip r:embed="rId3"/>
                <a:stretch>
                  <a:fillRect l="-1926" b="-734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Kraft, Masse, Trägheit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784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Inhaltsplatzhalter 5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de-DE" i="1" dirty="0" smtClean="0">
                          <a:latin typeface="Cambria Math"/>
                        </a:rPr>
                        <m:t>𝐼𝑚𝑝𝑢𝑙𝑠</m:t>
                      </m:r>
                      <m:r>
                        <a:rPr lang="de-DE" i="1" dirty="0" smtClean="0">
                          <a:latin typeface="Cambria Math"/>
                        </a:rPr>
                        <m:t> = </m:t>
                      </m:r>
                      <m:r>
                        <a:rPr lang="de-DE" i="1" dirty="0" smtClean="0">
                          <a:latin typeface="Cambria Math"/>
                        </a:rPr>
                        <m:t>𝑀𝑎𝑠𝑠𝑒</m:t>
                      </m:r>
                      <m:r>
                        <a:rPr lang="de-DE" i="1" dirty="0" smtClean="0">
                          <a:latin typeface="Cambria Math"/>
                        </a:rPr>
                        <m:t> ∙ </m:t>
                      </m:r>
                      <m:r>
                        <a:rPr lang="de-DE" i="1" dirty="0" smtClean="0">
                          <a:latin typeface="Cambria Math"/>
                        </a:rPr>
                        <m:t>𝐺𝑒𝑠𝑐h𝑤𝑖𝑛𝑑𝑖𝑔𝑘𝑒𝑖𝑡</m:t>
                      </m:r>
                    </m:oMath>
                  </m:oMathPara>
                </a14:m>
                <a:endParaRPr lang="de-DE" dirty="0" smtClean="0"/>
              </a:p>
            </p:txBody>
          </p:sp>
        </mc:Choice>
        <mc:Fallback>
          <p:sp>
            <p:nvSpPr>
              <p:cNvPr id="6" name="Inhaltsplatzhalt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Impulsübertragung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A. Kessler,  J. Schmidt,  K. Schergaut 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 smtClean="0"/>
              <a:t>Physik in der Kampfkunst Aikido                                http://www.uni-jena.de/aikido</a:t>
            </a:r>
            <a:endParaRPr lang="de-DE" dirty="0"/>
          </a:p>
        </p:txBody>
      </p:sp>
      <p:pic>
        <p:nvPicPr>
          <p:cNvPr id="2" name="養神館合気道、aikido Inoue sensei teaching mysterious waza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764.2008" end="87183.5317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5616" y="1340768"/>
            <a:ext cx="6912768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729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906</Words>
  <Application>Microsoft Office PowerPoint</Application>
  <PresentationFormat>Bildschirmpräsentation (4:3)</PresentationFormat>
  <Paragraphs>144</Paragraphs>
  <Slides>13</Slides>
  <Notes>10</Notes>
  <HiddenSlides>0</HiddenSlides>
  <MMClips>2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4" baseType="lpstr">
      <vt:lpstr>Larissa</vt:lpstr>
      <vt:lpstr>Physik in der Kampfkunst Aikido</vt:lpstr>
      <vt:lpstr>Aikido - was ist das?</vt:lpstr>
      <vt:lpstr>Aikido - was ist das?</vt:lpstr>
      <vt:lpstr>Physik in Aikido</vt:lpstr>
      <vt:lpstr>Fußstellung und Schwerpunkt</vt:lpstr>
      <vt:lpstr>Hebelgesetz</vt:lpstr>
      <vt:lpstr>Biomechanik</vt:lpstr>
      <vt:lpstr>Kraft, Masse, Trägheit</vt:lpstr>
      <vt:lpstr>Impulsübertragung</vt:lpstr>
      <vt:lpstr>Drehimpulserhaltung</vt:lpstr>
      <vt:lpstr>Drehimpulserhaltung</vt:lpstr>
      <vt:lpstr>Energieerhaltung</vt:lpstr>
      <vt:lpstr>Zusammenfassung</vt:lpstr>
    </vt:vector>
  </TitlesOfParts>
  <Company>FSU-Jena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Physik in der Kampfkunst Aikido</dc:title>
  <dc:creator>Alexander Kessler</dc:creator>
  <cp:lastModifiedBy>AlexK</cp:lastModifiedBy>
  <cp:revision>130</cp:revision>
  <dcterms:created xsi:type="dcterms:W3CDTF">2013-11-13T16:31:26Z</dcterms:created>
  <dcterms:modified xsi:type="dcterms:W3CDTF">2013-11-25T10:21:59Z</dcterms:modified>
</cp:coreProperties>
</file>